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20"/>
  </p:notesMasterIdLst>
  <p:sldIdLst>
    <p:sldId id="256" r:id="rId2"/>
    <p:sldId id="261" r:id="rId3"/>
    <p:sldId id="289" r:id="rId4"/>
    <p:sldId id="263" r:id="rId5"/>
    <p:sldId id="264" r:id="rId6"/>
    <p:sldId id="266" r:id="rId7"/>
    <p:sldId id="293" r:id="rId8"/>
    <p:sldId id="267" r:id="rId9"/>
    <p:sldId id="288" r:id="rId10"/>
    <p:sldId id="296" r:id="rId11"/>
    <p:sldId id="297" r:id="rId12"/>
    <p:sldId id="274" r:id="rId13"/>
    <p:sldId id="298" r:id="rId14"/>
    <p:sldId id="299" r:id="rId15"/>
    <p:sldId id="292" r:id="rId16"/>
    <p:sldId id="285" r:id="rId17"/>
    <p:sldId id="276" r:id="rId18"/>
    <p:sldId id="286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7"/>
    <a:srgbClr val="0054A4"/>
    <a:srgbClr val="E32137"/>
    <a:srgbClr val="EBEBEB"/>
    <a:srgbClr val="D6D6D6"/>
    <a:srgbClr val="A63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9099" autoAdjust="0"/>
    <p:restoredTop sz="99839" autoAdjust="0"/>
  </p:normalViewPr>
  <p:slideViewPr>
    <p:cSldViewPr snapToGrid="0" snapToObjects="1">
      <p:cViewPr>
        <p:scale>
          <a:sx n="152" d="100"/>
          <a:sy n="152" d="100"/>
        </p:scale>
        <p:origin x="-680" y="-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6" Type="http://schemas.openxmlformats.org/officeDocument/2006/relationships/customXml" Target="../customXml/item1.xml"/><Relationship Id="rId21" Type="http://schemas.openxmlformats.org/officeDocument/2006/relationships/printerSettings" Target="printerSettings/printerSettings1.bin"/><Relationship Id="rId3" Type="http://schemas.openxmlformats.org/officeDocument/2006/relationships/slide" Target="slides/slide2.xml"/><Relationship Id="rId2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theme" Target="theme/them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viewProps" Target="view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presProps" Target="pres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FC84-6380-2B43-A785-4D2EAAA7EEBE}" type="datetimeFigureOut">
              <a:rPr lang="en-US" smtClean="0"/>
              <a:t>17-10-31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FB18C-8229-324C-ACB2-AD94EF54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0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25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82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82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82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71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i="0" baseline="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94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2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0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2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54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8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B18C-8229-324C-ACB2-AD94EF544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62" y="559294"/>
            <a:ext cx="8202967" cy="2244333"/>
          </a:xfrm>
          <a:prstGeom prst="rect">
            <a:avLst/>
          </a:prstGeom>
        </p:spPr>
        <p:txBody>
          <a:bodyPr anchor="b"/>
          <a:lstStyle>
            <a:lvl1pPr algn="l">
              <a:defRPr sz="44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CA" dirty="0"/>
              <a:t>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701988"/>
            <a:ext cx="9144000" cy="1441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9962" y="2803627"/>
            <a:ext cx="8202967" cy="434605"/>
          </a:xfrm>
          <a:prstGeom prst="rect">
            <a:avLst/>
          </a:prstGeom>
          <a:effectLst/>
        </p:spPr>
        <p:txBody>
          <a:bodyPr anchor="ctr"/>
          <a:lstStyle>
            <a:lvl1pPr marL="0" indent="0">
              <a:buNone/>
              <a:defRPr sz="2000" b="0" i="0">
                <a:solidFill>
                  <a:schemeClr val="bg1">
                    <a:alpha val="70000"/>
                  </a:schemeClr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Sub-title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965794" y="3996615"/>
            <a:ext cx="2707135" cy="8522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 baseline="0">
                <a:solidFill>
                  <a:schemeClr val="bg1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9962" y="3996615"/>
            <a:ext cx="3391270" cy="852255"/>
          </a:xfrm>
          <a:prstGeom prst="rect">
            <a:avLst/>
          </a:prstGeom>
          <a:effectLst/>
        </p:spPr>
        <p:txBody>
          <a:bodyPr anchor="ctr"/>
          <a:lstStyle>
            <a:lvl1pPr marL="0" indent="0">
              <a:buNone/>
              <a:defRPr sz="1500" b="0" i="0" baseline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effectLst/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Customer Name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83" y="205576"/>
            <a:ext cx="1841258" cy="61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9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69962" y="897387"/>
            <a:ext cx="8202967" cy="0"/>
          </a:xfrm>
          <a:prstGeom prst="line">
            <a:avLst/>
          </a:prstGeom>
          <a:ln w="50800">
            <a:solidFill>
              <a:schemeClr val="bg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2304" y="914402"/>
            <a:ext cx="8300624" cy="4229098"/>
          </a:xfrm>
          <a:prstGeom prst="rect">
            <a:avLst/>
          </a:prstGeom>
        </p:spPr>
        <p:txBody>
          <a:bodyPr anchor="ctr"/>
          <a:lstStyle>
            <a:lvl1pPr marL="514350" indent="-514350" algn="l">
              <a:buFont typeface="+mj-lt"/>
              <a:buAutoNum type="arabicPeriod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971550" indent="-514350" algn="l">
              <a:buFont typeface="+mj-lt"/>
              <a:buAutoNum type="arabicPeriod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3716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8288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2860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Item 1</a:t>
            </a:r>
          </a:p>
          <a:p>
            <a:pPr lvl="1"/>
            <a:r>
              <a:rPr lang="en-CA" dirty="0"/>
              <a:t>Item 1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605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7513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loured Backgrou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72304" y="0"/>
            <a:ext cx="8300625" cy="914401"/>
          </a:xfrm>
          <a:prstGeom prst="rect">
            <a:avLst/>
          </a:prstGeom>
        </p:spPr>
        <p:txBody>
          <a:bodyPr anchor="ctr"/>
          <a:lstStyle>
            <a:lvl1pPr algn="l">
              <a:defRPr sz="30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CA" dirty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9962" y="897387"/>
            <a:ext cx="8202967" cy="0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bg1"/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72304" y="924092"/>
            <a:ext cx="8387648" cy="42194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453706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loured Backgrou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72304" y="0"/>
            <a:ext cx="8300625" cy="914401"/>
          </a:xfrm>
          <a:prstGeom prst="rect">
            <a:avLst/>
          </a:prstGeom>
        </p:spPr>
        <p:txBody>
          <a:bodyPr anchor="ctr"/>
          <a:lstStyle>
            <a:lvl1pPr algn="l">
              <a:defRPr sz="30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CA" dirty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9962" y="897387"/>
            <a:ext cx="8202967" cy="0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bg1"/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72304" y="924092"/>
            <a:ext cx="8387648" cy="42194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2706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Grey Background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72304" y="924092"/>
            <a:ext cx="8387648" cy="42194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9962" y="897387"/>
            <a:ext cx="8202967" cy="0"/>
          </a:xfrm>
          <a:prstGeom prst="line">
            <a:avLst/>
          </a:prstGeom>
          <a:ln w="50800">
            <a:solidFill>
              <a:schemeClr val="bg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8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69962" y="897387"/>
            <a:ext cx="8202967" cy="0"/>
          </a:xfrm>
          <a:prstGeom prst="line">
            <a:avLst/>
          </a:prstGeom>
          <a:ln w="50800">
            <a:solidFill>
              <a:schemeClr val="bg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72304" y="924092"/>
            <a:ext cx="8387648" cy="42194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827241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22616" y="914400"/>
            <a:ext cx="4621384" cy="42290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3999" cy="9144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bg1"/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2303" y="914400"/>
            <a:ext cx="4150314" cy="688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89690" y="914400"/>
            <a:ext cx="4155542" cy="688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72304" y="1828800"/>
            <a:ext cx="3783238" cy="3314700"/>
          </a:xfrm>
          <a:prstGeom prst="rect">
            <a:avLst/>
          </a:prstGeo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CA" dirty="0"/>
              <a:t>Item 1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89690" y="1828800"/>
            <a:ext cx="3783238" cy="3314700"/>
          </a:xfrm>
          <a:prstGeom prst="rect">
            <a:avLst/>
          </a:prstGeo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CA" dirty="0"/>
              <a:t>Item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5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cipa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22616" y="914400"/>
            <a:ext cx="4621384" cy="42290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3999" cy="9144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bg1"/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8220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cipa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72304" y="0"/>
            <a:ext cx="8300625" cy="914401"/>
          </a:xfrm>
          <a:prstGeom prst="rect">
            <a:avLst/>
          </a:prstGeom>
        </p:spPr>
        <p:txBody>
          <a:bodyPr anchor="ctr"/>
          <a:lstStyle>
            <a:lvl1pPr algn="l">
              <a:defRPr sz="30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CA" dirty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9962" y="897387"/>
            <a:ext cx="8202967" cy="0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81926" y="3195015"/>
            <a:ext cx="2454132" cy="862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0,000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0" y="1267921"/>
            <a:ext cx="1963266" cy="1970142"/>
          </a:xfrm>
          <a:prstGeom prst="rect">
            <a:avLst/>
          </a:prstGeom>
        </p:spPr>
      </p:pic>
      <p:sp>
        <p:nvSpPr>
          <p:cNvPr id="2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56548" y="3195015"/>
            <a:ext cx="2454132" cy="862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0,000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82" y="1267921"/>
            <a:ext cx="1963265" cy="1970142"/>
          </a:xfrm>
          <a:prstGeom prst="rect">
            <a:avLst/>
          </a:prstGeom>
        </p:spPr>
      </p:pic>
      <p:sp>
        <p:nvSpPr>
          <p:cNvPr id="2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114734" y="3195015"/>
            <a:ext cx="2454132" cy="862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0,000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68" y="1267921"/>
            <a:ext cx="1963265" cy="1970142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bg1"/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581926" y="4057895"/>
            <a:ext cx="2454132" cy="99261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PEOPLE PARTICIPATED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356548" y="4057895"/>
            <a:ext cx="2454132" cy="99261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THOUGHTS</a:t>
            </a:r>
            <a:br>
              <a:rPr lang="en-CA" dirty="0"/>
            </a:br>
            <a:r>
              <a:rPr lang="en-CA" dirty="0"/>
              <a:t>CONTRIBUTED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14734" y="4057895"/>
            <a:ext cx="2454132" cy="99261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STARS</a:t>
            </a:r>
            <a:br>
              <a:rPr lang="en-CA" dirty="0"/>
            </a:br>
            <a:r>
              <a:rPr lang="en-CA" dirty="0"/>
              <a:t>ASSIGNED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83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graphic - 3 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72304" y="0"/>
            <a:ext cx="8300625" cy="914401"/>
          </a:xfrm>
          <a:prstGeom prst="rect">
            <a:avLst/>
          </a:prstGeom>
        </p:spPr>
        <p:txBody>
          <a:bodyPr anchor="ctr"/>
          <a:lstStyle>
            <a:lvl1pPr algn="l">
              <a:defRPr sz="30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CA" dirty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9962" y="897387"/>
            <a:ext cx="8202967" cy="0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402238" y="2169475"/>
            <a:ext cx="1960536" cy="5272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DEMOGRAPHIC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6394" y="1553042"/>
            <a:ext cx="2175844" cy="10753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54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000%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bg1"/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02238" y="1766520"/>
            <a:ext cx="1960536" cy="4029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0,000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735984" y="2169475"/>
            <a:ext cx="1960536" cy="5272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DEMOGRAPHIC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560140" y="1553042"/>
            <a:ext cx="2175844" cy="10753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54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000%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735984" y="1766520"/>
            <a:ext cx="1960536" cy="4029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0,000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402238" y="3858790"/>
            <a:ext cx="1960536" cy="5272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DEMOGRAPHIC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26394" y="3242357"/>
            <a:ext cx="2175844" cy="10753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54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000%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2402238" y="3455835"/>
            <a:ext cx="1960536" cy="4029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0,000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6735984" y="3858790"/>
            <a:ext cx="1960536" cy="5272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DEMOGRAPHIC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560140" y="3242357"/>
            <a:ext cx="2175844" cy="10753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54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000%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6735984" y="3455835"/>
            <a:ext cx="1960536" cy="4029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0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131402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9962" y="1314027"/>
            <a:ext cx="8202967" cy="2443433"/>
          </a:xfrm>
          <a:prstGeom prst="rect">
            <a:avLst/>
          </a:prstGeom>
        </p:spPr>
        <p:txBody>
          <a:bodyPr anchor="ctr"/>
          <a:lstStyle>
            <a:lvl1pPr algn="ctr">
              <a:defRPr sz="44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CA" dirty="0"/>
              <a:t>Title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bg1"/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755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ought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31" y="914399"/>
            <a:ext cx="7218301" cy="32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4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oughts -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31" y="1460970"/>
            <a:ext cx="7218301" cy="21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9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oughts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31" y="1854263"/>
            <a:ext cx="7218301" cy="13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8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Coloured Backgrou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72304" y="0"/>
            <a:ext cx="8300625" cy="914401"/>
          </a:xfrm>
          <a:prstGeom prst="rect">
            <a:avLst/>
          </a:prstGeom>
        </p:spPr>
        <p:txBody>
          <a:bodyPr anchor="ctr"/>
          <a:lstStyle>
            <a:lvl1pPr algn="l">
              <a:defRPr sz="30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CA" dirty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9962" y="897387"/>
            <a:ext cx="8202967" cy="0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2304" y="914402"/>
            <a:ext cx="8300624" cy="4229098"/>
          </a:xfrm>
          <a:prstGeom prst="rect">
            <a:avLst/>
          </a:prstGeom>
        </p:spPr>
        <p:txBody>
          <a:bodyPr anchor="ctr"/>
          <a:lstStyle>
            <a:lvl1pPr marL="514350" indent="-514350" algn="l">
              <a:buFont typeface="+mj-lt"/>
              <a:buAutoNum type="arabicPeriod"/>
              <a:defRPr sz="22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971550" indent="-514350" algn="l"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3716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8288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2860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Item 1</a:t>
            </a:r>
          </a:p>
          <a:p>
            <a:pPr lvl="1"/>
            <a:r>
              <a:rPr lang="en-CA" dirty="0"/>
              <a:t>Item 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bg1"/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684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Coloured Backgrou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72304" y="0"/>
            <a:ext cx="8300625" cy="914401"/>
          </a:xfrm>
          <a:prstGeom prst="rect">
            <a:avLst/>
          </a:prstGeom>
        </p:spPr>
        <p:txBody>
          <a:bodyPr anchor="ctr"/>
          <a:lstStyle>
            <a:lvl1pPr algn="l">
              <a:defRPr sz="30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CA" dirty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9962" y="897387"/>
            <a:ext cx="8202967" cy="0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2304" y="914402"/>
            <a:ext cx="8300624" cy="4229098"/>
          </a:xfrm>
          <a:prstGeom prst="rect">
            <a:avLst/>
          </a:prstGeom>
        </p:spPr>
        <p:txBody>
          <a:bodyPr anchor="ctr"/>
          <a:lstStyle>
            <a:lvl1pPr marL="514350" indent="-514350" algn="l">
              <a:buFont typeface="+mj-lt"/>
              <a:buAutoNum type="arabicPeriod"/>
              <a:defRPr sz="22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971550" indent="-514350" algn="l"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3716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8288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2860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Item 1</a:t>
            </a:r>
          </a:p>
          <a:p>
            <a:pPr lvl="1"/>
            <a:r>
              <a:rPr lang="en-CA" dirty="0"/>
              <a:t>Item 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bg1"/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072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Grey Background 02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2304" y="914402"/>
            <a:ext cx="8300624" cy="4229098"/>
          </a:xfrm>
          <a:prstGeom prst="rect">
            <a:avLst/>
          </a:prstGeom>
        </p:spPr>
        <p:txBody>
          <a:bodyPr anchor="ctr"/>
          <a:lstStyle>
            <a:lvl1pPr marL="514350" indent="-514350" algn="l">
              <a:buFont typeface="+mj-lt"/>
              <a:buAutoNum type="arabicPeriod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971550" indent="-514350" algn="l">
              <a:buFont typeface="+mj-lt"/>
              <a:buAutoNum type="arabicPeriod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3716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8288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2860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Item 1</a:t>
            </a:r>
          </a:p>
          <a:p>
            <a:pPr lvl="1"/>
            <a:r>
              <a:rPr lang="en-CA" dirty="0"/>
              <a:t>Item 1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9962" y="897387"/>
            <a:ext cx="8202967" cy="0"/>
          </a:xfrm>
          <a:prstGeom prst="line">
            <a:avLst/>
          </a:prstGeom>
          <a:ln w="50800">
            <a:solidFill>
              <a:schemeClr val="bg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35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Grey Background 03 (Graphic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473"/>
            <a:ext cx="9144000" cy="1314027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672928" y="4810845"/>
            <a:ext cx="47107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fld id="{D15A48D2-5F9E-0347-90B2-38C358842441}" type="slidenum">
              <a:rPr lang="en-US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2304" y="914402"/>
            <a:ext cx="8300624" cy="3218686"/>
          </a:xfrm>
          <a:prstGeom prst="rect">
            <a:avLst/>
          </a:prstGeom>
        </p:spPr>
        <p:txBody>
          <a:bodyPr anchor="ctr"/>
          <a:lstStyle>
            <a:lvl1pPr marL="514350" indent="-514350" algn="l">
              <a:buFont typeface="+mj-lt"/>
              <a:buAutoNum type="arabicPeriod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971550" indent="-514350" algn="l">
              <a:buFont typeface="+mj-lt"/>
              <a:buAutoNum type="arabicPeriod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3716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8288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2860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CA" dirty="0"/>
              <a:t>Item 1</a:t>
            </a:r>
          </a:p>
          <a:p>
            <a:pPr lvl="1"/>
            <a:r>
              <a:rPr lang="en-CA" dirty="0"/>
              <a:t>Item 1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9962" y="897387"/>
            <a:ext cx="8202967" cy="0"/>
          </a:xfrm>
          <a:prstGeom prst="line">
            <a:avLst/>
          </a:prstGeom>
          <a:ln w="50800">
            <a:solidFill>
              <a:schemeClr val="bg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4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1" r:id="rId1"/>
    <p:sldLayoutId id="2147493474" r:id="rId2"/>
    <p:sldLayoutId id="2147493462" r:id="rId3"/>
    <p:sldLayoutId id="2147493463" r:id="rId4"/>
    <p:sldLayoutId id="2147493464" r:id="rId5"/>
    <p:sldLayoutId id="2147493466" r:id="rId6"/>
    <p:sldLayoutId id="2147493479" r:id="rId7"/>
    <p:sldLayoutId id="2147493469" r:id="rId8"/>
    <p:sldLayoutId id="2147493472" r:id="rId9"/>
    <p:sldLayoutId id="2147493476" r:id="rId10"/>
    <p:sldLayoutId id="2147493465" r:id="rId11"/>
    <p:sldLayoutId id="2147493481" r:id="rId12"/>
    <p:sldLayoutId id="2147493482" r:id="rId13"/>
    <p:sldLayoutId id="2147493468" r:id="rId14"/>
    <p:sldLayoutId id="2147493480" r:id="rId15"/>
    <p:sldLayoutId id="2147493477" r:id="rId16"/>
    <p:sldLayoutId id="2147493467" r:id="rId17"/>
    <p:sldLayoutId id="2147493473" r:id="rId18"/>
    <p:sldLayoutId id="2147493470" r:id="rId1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step.thoughtexchange.com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Fall 2017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b="16356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t>Conseil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t>colaire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t>rancophone </a:t>
            </a:r>
            <a:r>
              <a:rPr lang="en-US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t>de la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t>Colombie-Britannique</a:t>
            </a:r>
            <a:endParaRPr lang="en-US" dirty="0">
              <a:solidFill>
                <a:schemeClr val="tx1">
                  <a:lumMod val="75000"/>
                  <a:lumOff val="25000"/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48597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62" y="1314028"/>
            <a:ext cx="8202967" cy="2444372"/>
          </a:xfrm>
        </p:spPr>
        <p:txBody>
          <a:bodyPr/>
          <a:lstStyle/>
          <a:p>
            <a:r>
              <a:rPr lang="en-US" b="1" dirty="0">
                <a:latin typeface="Helvetica Light" charset="0"/>
                <a:ea typeface="Helvetica Light" charset="0"/>
                <a:cs typeface="Helvetica Light" charset="0"/>
              </a:rPr>
              <a:t>Interactive Bar </a:t>
            </a:r>
            <a:r>
              <a:rPr lang="en-US" b="1" dirty="0" smtClean="0">
                <a:latin typeface="Helvetica Light" charset="0"/>
                <a:ea typeface="Helvetica Light" charset="0"/>
                <a:cs typeface="Helvetica Light" charset="0"/>
              </a:rPr>
              <a:t>Charts</a:t>
            </a:r>
            <a:br>
              <a:rPr lang="en-US" b="1" dirty="0" smtClean="0">
                <a:latin typeface="Helvetica Light" charset="0"/>
                <a:ea typeface="Helvetica Light" charset="0"/>
                <a:cs typeface="Helvetica Light" charset="0"/>
              </a:rPr>
            </a:br>
            <a:r>
              <a:rPr lang="en-US" sz="2000" b="1" dirty="0" smtClean="0">
                <a:latin typeface="Helvetica Light" charset="0"/>
                <a:ea typeface="Helvetica Light" charset="0"/>
                <a:cs typeface="Helvetica Light" charset="0"/>
              </a:rPr>
              <a:t>View the top themes and compare themes across questions</a:t>
            </a: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53820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62" y="1314028"/>
            <a:ext cx="8202967" cy="2418452"/>
          </a:xfrm>
        </p:spPr>
        <p:txBody>
          <a:bodyPr/>
          <a:lstStyle/>
          <a:p>
            <a:r>
              <a:rPr lang="en-US" b="1" dirty="0" smtClean="0">
                <a:latin typeface="Helvetica Light" charset="0"/>
                <a:ea typeface="Helvetica Light" charset="0"/>
                <a:cs typeface="Helvetica Light" charset="0"/>
              </a:rPr>
              <a:t>Heat Maps</a:t>
            </a:r>
            <a:br>
              <a:rPr lang="en-US" b="1" dirty="0" smtClean="0">
                <a:latin typeface="Helvetica Light" charset="0"/>
                <a:ea typeface="Helvetica Light" charset="0"/>
                <a:cs typeface="Helvetica Light" charset="0"/>
              </a:rPr>
            </a:br>
            <a:r>
              <a:rPr lang="en-US" sz="2000" b="1" dirty="0" smtClean="0">
                <a:latin typeface="Helvetica Light" charset="0"/>
                <a:ea typeface="Helvetica Light" charset="0"/>
                <a:cs typeface="Helvetica Light" charset="0"/>
              </a:rPr>
              <a:t>Explore the importance of themes across different demographic groups</a:t>
            </a: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23662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Innovative Learning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891" y="753221"/>
            <a:ext cx="7001253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Support French learning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Personalized and flexible learning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Teaching practices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330395" y="1151280"/>
            <a:ext cx="3343351" cy="563040"/>
          </a:xfrm>
          <a:prstGeom prst="wedgeRoundRectCallout">
            <a:avLst>
              <a:gd name="adj1" fmla="val -54845"/>
              <a:gd name="adj2" fmla="val 18787"/>
              <a:gd name="adj3" fmla="val 16667"/>
            </a:avLst>
          </a:prstGeom>
          <a:solidFill>
            <a:srgbClr val="A63E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efforts the teachers make to encourage a French environment.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402865" y="1963920"/>
            <a:ext cx="3955515" cy="938880"/>
          </a:xfrm>
          <a:prstGeom prst="wedgeRoundRectCallout">
            <a:avLst>
              <a:gd name="adj1" fmla="val -55343"/>
              <a:gd name="adj2" fmla="val 2108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Education </a:t>
            </a:r>
            <a:r>
              <a:rPr lang="en-US" sz="1200" dirty="0" err="1"/>
              <a:t>innovante</a:t>
            </a:r>
            <a:r>
              <a:rPr lang="en-US" sz="1200" dirty="0"/>
              <a:t>, Orientation A: "</a:t>
            </a:r>
            <a:r>
              <a:rPr lang="en-US" sz="1200" dirty="0" err="1"/>
              <a:t>réussite</a:t>
            </a:r>
            <a:r>
              <a:rPr lang="en-US" sz="1200" dirty="0"/>
              <a:t> </a:t>
            </a:r>
            <a:r>
              <a:rPr lang="en-US" sz="1200" dirty="0" err="1"/>
              <a:t>scolaire</a:t>
            </a:r>
            <a:r>
              <a:rPr lang="en-US" sz="1200" dirty="0"/>
              <a:t> de </a:t>
            </a:r>
            <a:r>
              <a:rPr lang="en-US" sz="1200" dirty="0" err="1"/>
              <a:t>tous</a:t>
            </a:r>
            <a:r>
              <a:rPr lang="en-US" sz="1200" dirty="0"/>
              <a:t> les </a:t>
            </a:r>
            <a:r>
              <a:rPr lang="en-US" sz="1200" dirty="0" err="1"/>
              <a:t>élèves</a:t>
            </a:r>
            <a:r>
              <a:rPr lang="en-US" sz="1200" dirty="0"/>
              <a:t>" </a:t>
            </a:r>
            <a:r>
              <a:rPr lang="en-US" sz="1200" dirty="0" err="1"/>
              <a:t>Avons</a:t>
            </a:r>
            <a:r>
              <a:rPr lang="en-US" sz="1200" dirty="0"/>
              <a:t>-nous le personnel pour aider non </a:t>
            </a:r>
            <a:r>
              <a:rPr lang="en-US" sz="1200" dirty="0" err="1"/>
              <a:t>seulement</a:t>
            </a:r>
            <a:r>
              <a:rPr lang="en-US" sz="1200" dirty="0"/>
              <a:t> </a:t>
            </a:r>
            <a:r>
              <a:rPr lang="en-US" sz="1200" dirty="0" err="1"/>
              <a:t>ceux</a:t>
            </a:r>
            <a:r>
              <a:rPr lang="en-US" sz="1200" dirty="0"/>
              <a:t> </a:t>
            </a:r>
            <a:r>
              <a:rPr lang="en-US" sz="1200" dirty="0" err="1"/>
              <a:t>qu'on</a:t>
            </a:r>
            <a:r>
              <a:rPr lang="en-US" sz="1200" dirty="0"/>
              <a:t> </a:t>
            </a:r>
            <a:r>
              <a:rPr lang="en-US" sz="1200" dirty="0" err="1"/>
              <a:t>voudrait</a:t>
            </a:r>
            <a:r>
              <a:rPr lang="en-US" sz="1200" dirty="0"/>
              <a:t> "</a:t>
            </a:r>
            <a:r>
              <a:rPr lang="en-US" sz="1200" dirty="0" err="1"/>
              <a:t>remettre</a:t>
            </a:r>
            <a:r>
              <a:rPr lang="en-US" sz="1200" dirty="0"/>
              <a:t> </a:t>
            </a:r>
            <a:r>
              <a:rPr lang="en-US" sz="1200" dirty="0" err="1"/>
              <a:t>à</a:t>
            </a:r>
            <a:r>
              <a:rPr lang="en-US" sz="1200" dirty="0"/>
              <a:t> </a:t>
            </a:r>
            <a:r>
              <a:rPr lang="en-US" sz="1200" dirty="0" err="1"/>
              <a:t>niveau</a:t>
            </a:r>
            <a:r>
              <a:rPr lang="en-US" sz="1200" dirty="0"/>
              <a:t>" </a:t>
            </a:r>
            <a:r>
              <a:rPr lang="en-US" sz="1200" dirty="0" err="1"/>
              <a:t>mais</a:t>
            </a:r>
            <a:r>
              <a:rPr lang="en-US" sz="1200" dirty="0"/>
              <a:t> </a:t>
            </a:r>
            <a:r>
              <a:rPr lang="en-US" sz="1200" dirty="0" err="1"/>
              <a:t>aussi</a:t>
            </a:r>
            <a:r>
              <a:rPr lang="en-US" sz="1200" dirty="0"/>
              <a:t> </a:t>
            </a:r>
            <a:r>
              <a:rPr lang="en-US" sz="1200" dirty="0" err="1"/>
              <a:t>ceux</a:t>
            </a:r>
            <a:r>
              <a:rPr lang="en-US" sz="1200" dirty="0"/>
              <a:t> qui </a:t>
            </a:r>
            <a:r>
              <a:rPr lang="en-US" sz="1200" dirty="0" err="1"/>
              <a:t>profiteraient</a:t>
            </a:r>
            <a:r>
              <a:rPr lang="en-US" sz="1200" dirty="0"/>
              <a:t> d'un </a:t>
            </a:r>
            <a:r>
              <a:rPr lang="en-US" sz="1200" dirty="0" err="1"/>
              <a:t>programme</a:t>
            </a:r>
            <a:r>
              <a:rPr lang="en-US" sz="1200" dirty="0"/>
              <a:t> </a:t>
            </a:r>
            <a:r>
              <a:rPr lang="en-US" sz="1200" dirty="0" err="1"/>
              <a:t>d'enrichissement</a:t>
            </a:r>
            <a:r>
              <a:rPr lang="en-US" sz="1200" dirty="0" smtClean="0"/>
              <a:t>?</a:t>
            </a:r>
            <a:endParaRPr lang="en-US" sz="1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831758" y="3372240"/>
            <a:ext cx="4956442" cy="1126560"/>
          </a:xfrm>
          <a:prstGeom prst="wedgeRoundRectCallout">
            <a:avLst>
              <a:gd name="adj1" fmla="val -53492"/>
              <a:gd name="adj2" fmla="val -19175"/>
              <a:gd name="adj3" fmla="val 16667"/>
            </a:avLst>
          </a:prstGeom>
          <a:solidFill>
            <a:srgbClr val="A63E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L'important</a:t>
            </a:r>
            <a:r>
              <a:rPr lang="en-US" sz="1200" dirty="0"/>
              <a:t>, </a:t>
            </a:r>
            <a:r>
              <a:rPr lang="en-US" sz="1200" dirty="0" err="1"/>
              <a:t>c'est</a:t>
            </a:r>
            <a:r>
              <a:rPr lang="en-US" sz="1200" dirty="0"/>
              <a:t> </a:t>
            </a:r>
            <a:r>
              <a:rPr lang="en-US" sz="1200" dirty="0" err="1"/>
              <a:t>dans</a:t>
            </a:r>
            <a:r>
              <a:rPr lang="en-US" sz="1200" dirty="0"/>
              <a:t> la </a:t>
            </a:r>
            <a:r>
              <a:rPr lang="en-US" sz="1200" dirty="0" err="1"/>
              <a:t>salle</a:t>
            </a:r>
            <a:r>
              <a:rPr lang="en-US" sz="1200" dirty="0"/>
              <a:t> de </a:t>
            </a:r>
            <a:r>
              <a:rPr lang="en-US" sz="1200" dirty="0" err="1"/>
              <a:t>classe</a:t>
            </a:r>
            <a:r>
              <a:rPr lang="en-US" sz="1200" dirty="0"/>
              <a:t>. Il </a:t>
            </a:r>
            <a:r>
              <a:rPr lang="en-US" sz="1200" dirty="0" err="1"/>
              <a:t>faut</a:t>
            </a:r>
            <a:r>
              <a:rPr lang="en-US" sz="1200" dirty="0"/>
              <a:t> </a:t>
            </a:r>
            <a:r>
              <a:rPr lang="en-US" sz="1200" dirty="0" err="1"/>
              <a:t>revenir</a:t>
            </a:r>
            <a:r>
              <a:rPr lang="en-US" sz="1200" dirty="0"/>
              <a:t> </a:t>
            </a:r>
            <a:r>
              <a:rPr lang="en-US" sz="1200" dirty="0" err="1"/>
              <a:t>à</a:t>
            </a:r>
            <a:r>
              <a:rPr lang="en-US" sz="1200" dirty="0"/>
              <a:t> la base. Bon ratio </a:t>
            </a:r>
            <a:r>
              <a:rPr lang="en-US" sz="1200" dirty="0" err="1"/>
              <a:t>d'élèves</a:t>
            </a:r>
            <a:r>
              <a:rPr lang="en-US" sz="1200" dirty="0"/>
              <a:t> par </a:t>
            </a:r>
            <a:r>
              <a:rPr lang="en-US" sz="1200" dirty="0" err="1"/>
              <a:t>classe</a:t>
            </a:r>
            <a:r>
              <a:rPr lang="en-US" sz="1200" dirty="0"/>
              <a:t>, des </a:t>
            </a:r>
            <a:r>
              <a:rPr lang="en-US" sz="1200" dirty="0" err="1"/>
              <a:t>éducateurs</a:t>
            </a:r>
            <a:r>
              <a:rPr lang="en-US" sz="1200" dirty="0"/>
              <a:t> </a:t>
            </a:r>
            <a:r>
              <a:rPr lang="en-US" sz="1200" dirty="0" err="1"/>
              <a:t>spécialisés</a:t>
            </a:r>
            <a:r>
              <a:rPr lang="en-US" sz="1200" dirty="0"/>
              <a:t> </a:t>
            </a:r>
            <a:r>
              <a:rPr lang="en-US" sz="1200" dirty="0" err="1"/>
              <a:t>formés</a:t>
            </a:r>
            <a:r>
              <a:rPr lang="en-US" sz="1200" dirty="0"/>
              <a:t>, plus de </a:t>
            </a:r>
            <a:r>
              <a:rPr lang="en-US" sz="1200" dirty="0" err="1"/>
              <a:t>conseillères</a:t>
            </a:r>
            <a:r>
              <a:rPr lang="en-US" sz="1200" dirty="0"/>
              <a:t> et </a:t>
            </a:r>
            <a:r>
              <a:rPr lang="en-US" sz="1200" dirty="0" err="1"/>
              <a:t>d'orthopédagogues</a:t>
            </a:r>
            <a:r>
              <a:rPr lang="en-US" sz="1200" dirty="0"/>
              <a:t>, des formations pour les </a:t>
            </a:r>
            <a:r>
              <a:rPr lang="en-US" sz="1200" dirty="0" err="1"/>
              <a:t>enseignants</a:t>
            </a:r>
            <a:r>
              <a:rPr lang="en-US" sz="1200" dirty="0"/>
              <a:t>. </a:t>
            </a:r>
            <a:r>
              <a:rPr lang="en-US" sz="1200" dirty="0" err="1"/>
              <a:t>L'essentiel</a:t>
            </a:r>
            <a:r>
              <a:rPr lang="en-US" sz="1200" dirty="0"/>
              <a:t>, un </a:t>
            </a:r>
            <a:r>
              <a:rPr lang="en-US" sz="1200" dirty="0" err="1"/>
              <a:t>climat</a:t>
            </a:r>
            <a:r>
              <a:rPr lang="en-US" sz="1200" dirty="0"/>
              <a:t> de </a:t>
            </a:r>
            <a:r>
              <a:rPr lang="en-US" sz="1200" dirty="0" err="1"/>
              <a:t>classe</a:t>
            </a:r>
            <a:r>
              <a:rPr lang="en-US" sz="1200" dirty="0"/>
              <a:t> qui </a:t>
            </a:r>
            <a:r>
              <a:rPr lang="en-US" sz="1200" dirty="0" err="1"/>
              <a:t>est</a:t>
            </a:r>
            <a:r>
              <a:rPr lang="en-US" sz="1200" dirty="0"/>
              <a:t> </a:t>
            </a:r>
            <a:r>
              <a:rPr lang="en-US" sz="1200" dirty="0" err="1"/>
              <a:t>propice</a:t>
            </a:r>
            <a:r>
              <a:rPr lang="en-US" sz="1200" dirty="0"/>
              <a:t> aux </a:t>
            </a:r>
            <a:r>
              <a:rPr lang="en-US" sz="1200" dirty="0" err="1"/>
              <a:t>apprentissages</a:t>
            </a:r>
            <a:r>
              <a:rPr lang="en-US" sz="1200" dirty="0"/>
              <a:t> et qui </a:t>
            </a:r>
            <a:r>
              <a:rPr lang="en-US" sz="1200" dirty="0" err="1"/>
              <a:t>permet</a:t>
            </a:r>
            <a:r>
              <a:rPr lang="en-US" sz="1200" dirty="0"/>
              <a:t> </a:t>
            </a:r>
            <a:r>
              <a:rPr lang="en-US" sz="1200" dirty="0" err="1"/>
              <a:t>à</a:t>
            </a:r>
            <a:r>
              <a:rPr lang="en-US" sz="1200" dirty="0"/>
              <a:t> </a:t>
            </a:r>
            <a:r>
              <a:rPr lang="en-US" sz="1200" dirty="0" err="1"/>
              <a:t>tous</a:t>
            </a:r>
            <a:r>
              <a:rPr lang="en-US" sz="1200" dirty="0"/>
              <a:t> les </a:t>
            </a:r>
            <a:r>
              <a:rPr lang="en-US" sz="1200" dirty="0" err="1"/>
              <a:t>élèves</a:t>
            </a:r>
            <a:r>
              <a:rPr lang="en-US" sz="1200" dirty="0"/>
              <a:t> de </a:t>
            </a:r>
            <a:r>
              <a:rPr lang="en-US" sz="1200" dirty="0" err="1"/>
              <a:t>s'épanouir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990512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Vibrant and Shared Culture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891" y="1168719"/>
            <a:ext cx="7001253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School culture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Diversity and inclusion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Francophone culture and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identity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449183" y="1393920"/>
            <a:ext cx="4043119" cy="799920"/>
          </a:xfrm>
          <a:prstGeom prst="wedgeRoundRectCallout">
            <a:avLst>
              <a:gd name="adj1" fmla="val -54845"/>
              <a:gd name="adj2" fmla="val 18787"/>
              <a:gd name="adj3" fmla="val 16667"/>
            </a:avLst>
          </a:prstGeom>
          <a:solidFill>
            <a:srgbClr val="F796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intimacy. School student size. Teacher/Parent/ student relationship. Personally I love that all 4 of my children are in the same school K-12. less of an issue with drugs </a:t>
            </a:r>
            <a:r>
              <a:rPr lang="en-US" sz="1200" dirty="0" smtClean="0"/>
              <a:t>etc... </a:t>
            </a:r>
            <a:r>
              <a:rPr lang="en-US" sz="1200" dirty="0"/>
              <a:t>when everyone knows everyone.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283466" y="2440080"/>
            <a:ext cx="3955515" cy="825600"/>
          </a:xfrm>
          <a:prstGeom prst="wedgeRoundRectCallout">
            <a:avLst>
              <a:gd name="adj1" fmla="val -55343"/>
              <a:gd name="adj2" fmla="val 21089"/>
              <a:gd name="adj3" fmla="val 16667"/>
            </a:avLst>
          </a:prstGeom>
          <a:solidFill>
            <a:srgbClr val="A63E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 appreciate and value the diversity of our schools. I appreciate the level </a:t>
            </a:r>
            <a:r>
              <a:rPr lang="en-US" sz="1200" dirty="0" smtClean="0"/>
              <a:t>of French </a:t>
            </a:r>
            <a:r>
              <a:rPr lang="en-US" sz="1200" dirty="0"/>
              <a:t>my children are learning and the positive association they have of </a:t>
            </a:r>
            <a:r>
              <a:rPr lang="en-US" sz="1200" dirty="0" smtClean="0"/>
              <a:t>French </a:t>
            </a:r>
            <a:r>
              <a:rPr lang="en-US" sz="1200" dirty="0"/>
              <a:t>language and culture.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218342" y="3844639"/>
            <a:ext cx="3673503" cy="688560"/>
          </a:xfrm>
          <a:prstGeom prst="wedgeRoundRectCallout">
            <a:avLst>
              <a:gd name="adj1" fmla="val -53492"/>
              <a:gd name="adj2" fmla="val -19175"/>
              <a:gd name="adj3" fmla="val 16667"/>
            </a:avLst>
          </a:prstGeom>
          <a:solidFill>
            <a:srgbClr val="F796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They are exposed to other French </a:t>
            </a:r>
            <a:r>
              <a:rPr lang="en-US" sz="1200" dirty="0" smtClean="0"/>
              <a:t>culture.  </a:t>
            </a:r>
            <a:r>
              <a:rPr lang="en-US" sz="1200" dirty="0"/>
              <a:t>Children are exposed to different culture, French and other.</a:t>
            </a:r>
          </a:p>
        </p:txBody>
      </p:sp>
    </p:spTree>
    <p:extLst>
      <p:ext uri="{BB962C8B-B14F-4D97-AF65-F5344CB8AC3E}">
        <p14:creationId xmlns:p14="http://schemas.microsoft.com/office/powerpoint/2010/main" val="1288489804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Essential Life Skills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891" y="891720"/>
            <a:ext cx="7001253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Character development and wellness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Post-secondary preparations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Experiential learning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742896" y="764640"/>
            <a:ext cx="3343351" cy="807120"/>
          </a:xfrm>
          <a:prstGeom prst="wedgeRoundRectCallout">
            <a:avLst>
              <a:gd name="adj1" fmla="val -54845"/>
              <a:gd name="adj2" fmla="val 18787"/>
              <a:gd name="adj3" fmla="val 16667"/>
            </a:avLst>
          </a:prstGeom>
          <a:solidFill>
            <a:srgbClr val="A63E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Preparing students with life skills academic skills, problem solving, conflict management, tolerance &amp; understanding, mathematics, history, social studies - geography, different cultures....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897480" y="1802400"/>
            <a:ext cx="4253562" cy="938880"/>
          </a:xfrm>
          <a:prstGeom prst="wedgeRoundRectCallout">
            <a:avLst>
              <a:gd name="adj1" fmla="val -55343"/>
              <a:gd name="adj2" fmla="val 2108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Préparation</a:t>
            </a:r>
            <a:r>
              <a:rPr lang="en-US" sz="1200" dirty="0"/>
              <a:t> </a:t>
            </a:r>
            <a:r>
              <a:rPr lang="en-US" sz="1200" dirty="0" err="1"/>
              <a:t>à</a:t>
            </a:r>
            <a:r>
              <a:rPr lang="en-US" sz="1200" dirty="0"/>
              <a:t> </a:t>
            </a:r>
            <a:r>
              <a:rPr lang="en-US" sz="1200" dirty="0" err="1"/>
              <a:t>l’après</a:t>
            </a:r>
            <a:r>
              <a:rPr lang="en-US" sz="1200" dirty="0"/>
              <a:t> </a:t>
            </a:r>
            <a:r>
              <a:rPr lang="en-US" sz="1200" dirty="0" err="1" smtClean="0"/>
              <a:t>secondaire</a:t>
            </a:r>
            <a:r>
              <a:rPr lang="en-US" sz="1200" dirty="0" smtClean="0"/>
              <a:t>.   </a:t>
            </a:r>
            <a:r>
              <a:rPr lang="en-US" sz="1200" dirty="0" err="1"/>
              <a:t>C'est</a:t>
            </a:r>
            <a:r>
              <a:rPr lang="en-US" sz="1200" dirty="0"/>
              <a:t> un idée </a:t>
            </a:r>
            <a:r>
              <a:rPr lang="en-US" sz="1200" dirty="0" err="1"/>
              <a:t>intéressante</a:t>
            </a:r>
            <a:r>
              <a:rPr lang="en-US" sz="1200" dirty="0"/>
              <a:t> et </a:t>
            </a:r>
            <a:r>
              <a:rPr lang="en-US" sz="1200" dirty="0" err="1"/>
              <a:t>nécessaire</a:t>
            </a:r>
            <a:r>
              <a:rPr lang="en-US" sz="1200" dirty="0"/>
              <a:t>. </a:t>
            </a:r>
            <a:r>
              <a:rPr lang="en-US" sz="1200" dirty="0" err="1"/>
              <a:t>Nos</a:t>
            </a:r>
            <a:r>
              <a:rPr lang="en-US" sz="1200" dirty="0"/>
              <a:t> </a:t>
            </a:r>
            <a:r>
              <a:rPr lang="en-US" sz="1200" dirty="0" err="1"/>
              <a:t>élèves</a:t>
            </a:r>
            <a:r>
              <a:rPr lang="en-US" sz="1200" dirty="0"/>
              <a:t> </a:t>
            </a:r>
            <a:r>
              <a:rPr lang="en-US" sz="1200" dirty="0" err="1"/>
              <a:t>ont</a:t>
            </a:r>
            <a:r>
              <a:rPr lang="en-US" sz="1200" dirty="0"/>
              <a:t> </a:t>
            </a:r>
            <a:r>
              <a:rPr lang="en-US" sz="1200" dirty="0" err="1"/>
              <a:t>besoin</a:t>
            </a:r>
            <a:r>
              <a:rPr lang="en-US" sz="1200" dirty="0"/>
              <a:t> de </a:t>
            </a:r>
            <a:r>
              <a:rPr lang="en-US" sz="1200" dirty="0" err="1"/>
              <a:t>développer</a:t>
            </a:r>
            <a:r>
              <a:rPr lang="en-US" sz="1200" dirty="0"/>
              <a:t> des </a:t>
            </a:r>
            <a:r>
              <a:rPr lang="en-US" sz="1200" dirty="0" err="1"/>
              <a:t>connaissances</a:t>
            </a:r>
            <a:r>
              <a:rPr lang="en-US" sz="1200" dirty="0"/>
              <a:t> et des </a:t>
            </a:r>
            <a:r>
              <a:rPr lang="en-US" sz="1200" dirty="0" err="1"/>
              <a:t>habiletés</a:t>
            </a:r>
            <a:r>
              <a:rPr lang="en-US" sz="1200" dirty="0"/>
              <a:t>, </a:t>
            </a:r>
            <a:r>
              <a:rPr lang="en-US" sz="1200" dirty="0" err="1"/>
              <a:t>mais</a:t>
            </a:r>
            <a:r>
              <a:rPr lang="en-US" sz="1200" dirty="0"/>
              <a:t> </a:t>
            </a:r>
            <a:r>
              <a:rPr lang="en-US" sz="1200" dirty="0" err="1"/>
              <a:t>aussi</a:t>
            </a:r>
            <a:r>
              <a:rPr lang="en-US" sz="1200" dirty="0"/>
              <a:t> </a:t>
            </a:r>
            <a:r>
              <a:rPr lang="en-US" sz="1200" dirty="0" err="1"/>
              <a:t>d'apprendre</a:t>
            </a:r>
            <a:r>
              <a:rPr lang="en-US" sz="1200" dirty="0"/>
              <a:t> </a:t>
            </a:r>
            <a:r>
              <a:rPr lang="en-US" sz="1200" dirty="0" err="1"/>
              <a:t>à</a:t>
            </a:r>
            <a:r>
              <a:rPr lang="en-US" sz="1200" dirty="0"/>
              <a:t> </a:t>
            </a:r>
            <a:r>
              <a:rPr lang="en-US" sz="1200" dirty="0" err="1"/>
              <a:t>apprendre</a:t>
            </a:r>
            <a:r>
              <a:rPr lang="en-US" sz="1200" dirty="0"/>
              <a:t>, car le monde </a:t>
            </a:r>
            <a:r>
              <a:rPr lang="en-US" sz="1200" dirty="0" err="1"/>
              <a:t>bouge</a:t>
            </a:r>
            <a:r>
              <a:rPr lang="en-US" sz="1200" dirty="0"/>
              <a:t> </a:t>
            </a:r>
            <a:r>
              <a:rPr lang="en-US" sz="1200" dirty="0" err="1"/>
              <a:t>à</a:t>
            </a:r>
            <a:r>
              <a:rPr lang="en-US" sz="1200" dirty="0"/>
              <a:t> </a:t>
            </a:r>
            <a:r>
              <a:rPr lang="en-US" sz="1200" dirty="0" err="1"/>
              <a:t>une</a:t>
            </a:r>
            <a:r>
              <a:rPr lang="en-US" sz="1200" dirty="0"/>
              <a:t> </a:t>
            </a:r>
            <a:r>
              <a:rPr lang="en-US" sz="1200" dirty="0" err="1"/>
              <a:t>vitesse</a:t>
            </a:r>
            <a:r>
              <a:rPr lang="en-US" sz="1200" dirty="0"/>
              <a:t> </a:t>
            </a:r>
            <a:r>
              <a:rPr lang="en-US" sz="1200" dirty="0" err="1"/>
              <a:t>folle</a:t>
            </a:r>
            <a:r>
              <a:rPr lang="en-US" sz="1200" dirty="0"/>
              <a:t>. </a:t>
            </a:r>
            <a:r>
              <a:rPr lang="en-US" sz="1200" dirty="0" err="1"/>
              <a:t>Apprendre</a:t>
            </a:r>
            <a:r>
              <a:rPr lang="en-US" sz="1200" dirty="0"/>
              <a:t> </a:t>
            </a:r>
            <a:r>
              <a:rPr lang="en-US" sz="1200" dirty="0" err="1"/>
              <a:t>à</a:t>
            </a:r>
            <a:r>
              <a:rPr lang="en-US" sz="1200" dirty="0"/>
              <a:t> </a:t>
            </a:r>
            <a:r>
              <a:rPr lang="en-US" sz="1200" dirty="0" err="1"/>
              <a:t>être</a:t>
            </a:r>
            <a:r>
              <a:rPr lang="en-US" sz="1200" dirty="0"/>
              <a:t> flexible, </a:t>
            </a:r>
            <a:r>
              <a:rPr lang="en-US" sz="1200" dirty="0" err="1"/>
              <a:t>dynamique</a:t>
            </a:r>
            <a:r>
              <a:rPr lang="en-US" sz="1200" dirty="0"/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000213" y="3242640"/>
            <a:ext cx="4956442" cy="1126560"/>
          </a:xfrm>
          <a:prstGeom prst="wedgeRoundRectCallout">
            <a:avLst>
              <a:gd name="adj1" fmla="val -53492"/>
              <a:gd name="adj2" fmla="val -19175"/>
              <a:gd name="adj3" fmla="val 16667"/>
            </a:avLst>
          </a:prstGeom>
          <a:solidFill>
            <a:srgbClr val="A63E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Special innovative </a:t>
            </a:r>
            <a:r>
              <a:rPr lang="en-US" sz="1200" dirty="0" smtClean="0"/>
              <a:t>programs.  </a:t>
            </a:r>
            <a:r>
              <a:rPr lang="en-US" sz="1200" dirty="0"/>
              <a:t>In </a:t>
            </a:r>
            <a:r>
              <a:rPr lang="en-US" sz="1200" dirty="0" err="1" smtClean="0"/>
              <a:t>Brodeur</a:t>
            </a:r>
            <a:r>
              <a:rPr lang="en-US" sz="1200" dirty="0" smtClean="0"/>
              <a:t> </a:t>
            </a:r>
            <a:r>
              <a:rPr lang="en-US" sz="1200" dirty="0"/>
              <a:t>I am always happy and appreciative of unique and privileged programs which no other public school could provide. (free city bus pass, sailing, quality hot meals, overseas trips (very little to pay) , free Food Safe, First Aid courses, </a:t>
            </a:r>
            <a:r>
              <a:rPr lang="en-US" sz="1200" dirty="0" err="1"/>
              <a:t>etc,etc</a:t>
            </a:r>
            <a:r>
              <a:rPr lang="en-US" sz="1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88489804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Gaps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304" y="932912"/>
            <a:ext cx="8300624" cy="4524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Facilities and infrastructure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Human Resources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Clarification and planning</a:t>
            </a: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Unaware of strategic plan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773167" y="1607040"/>
            <a:ext cx="5274198" cy="940320"/>
          </a:xfrm>
          <a:prstGeom prst="wedgeRoundRectCallout">
            <a:avLst>
              <a:gd name="adj1" fmla="val -52879"/>
              <a:gd name="adj2" fmla="val 18787"/>
              <a:gd name="adj3" fmla="val 16667"/>
            </a:avLst>
          </a:prstGeom>
          <a:solidFill>
            <a:srgbClr val="A63E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Que</a:t>
            </a:r>
            <a:r>
              <a:rPr lang="en-US" sz="1200" dirty="0"/>
              <a:t> </a:t>
            </a:r>
            <a:r>
              <a:rPr lang="en-US" sz="1200" dirty="0" err="1"/>
              <a:t>fera</a:t>
            </a:r>
            <a:r>
              <a:rPr lang="en-US" sz="1200" dirty="0"/>
              <a:t> le CSF pour </a:t>
            </a:r>
            <a:r>
              <a:rPr lang="en-US" sz="1200" dirty="0" err="1"/>
              <a:t>améliorer</a:t>
            </a:r>
            <a:r>
              <a:rPr lang="en-US" sz="1200" dirty="0"/>
              <a:t> les conditions de travail des </a:t>
            </a:r>
            <a:r>
              <a:rPr lang="en-US" sz="1200" dirty="0" err="1"/>
              <a:t>enseignants</a:t>
            </a:r>
            <a:r>
              <a:rPr lang="en-US" sz="1200" dirty="0"/>
              <a:t>? Je </a:t>
            </a:r>
            <a:r>
              <a:rPr lang="en-US" sz="1200" dirty="0" err="1"/>
              <a:t>remarque</a:t>
            </a:r>
            <a:r>
              <a:rPr lang="en-US" sz="1200" dirty="0"/>
              <a:t> </a:t>
            </a:r>
            <a:r>
              <a:rPr lang="en-US" sz="1200" dirty="0" err="1"/>
              <a:t>que</a:t>
            </a:r>
            <a:r>
              <a:rPr lang="en-US" sz="1200" dirty="0"/>
              <a:t> beaucoup </a:t>
            </a:r>
            <a:r>
              <a:rPr lang="en-US" sz="1200" dirty="0" err="1"/>
              <a:t>d'enseignants</a:t>
            </a:r>
            <a:r>
              <a:rPr lang="en-US" sz="1200" dirty="0"/>
              <a:t> </a:t>
            </a:r>
            <a:r>
              <a:rPr lang="en-US" sz="1200" dirty="0" err="1"/>
              <a:t>quittent</a:t>
            </a:r>
            <a:r>
              <a:rPr lang="en-US" sz="1200" dirty="0"/>
              <a:t> le CSF après </a:t>
            </a:r>
            <a:r>
              <a:rPr lang="en-US" sz="1200" dirty="0" err="1"/>
              <a:t>peu</a:t>
            </a:r>
            <a:r>
              <a:rPr lang="en-US" sz="1200" dirty="0"/>
              <a:t> </a:t>
            </a:r>
            <a:r>
              <a:rPr lang="en-US" sz="1200" dirty="0" err="1"/>
              <a:t>d'années</a:t>
            </a:r>
            <a:r>
              <a:rPr lang="en-US" sz="1200" dirty="0"/>
              <a:t> </a:t>
            </a:r>
            <a:r>
              <a:rPr lang="en-US" sz="1200" dirty="0" err="1"/>
              <a:t>ou</a:t>
            </a:r>
            <a:r>
              <a:rPr lang="en-US" sz="1200" dirty="0"/>
              <a:t> </a:t>
            </a:r>
            <a:r>
              <a:rPr lang="en-US" sz="1200" dirty="0" err="1"/>
              <a:t>doivent</a:t>
            </a:r>
            <a:r>
              <a:rPr lang="en-US" sz="1200" dirty="0"/>
              <a:t> </a:t>
            </a:r>
            <a:r>
              <a:rPr lang="en-US" sz="1200" dirty="0" err="1"/>
              <a:t>arrêter</a:t>
            </a:r>
            <a:r>
              <a:rPr lang="en-US" sz="1200" dirty="0"/>
              <a:t> pour cause </a:t>
            </a:r>
            <a:r>
              <a:rPr lang="en-US" sz="1200" dirty="0" err="1"/>
              <a:t>d'épuisement</a:t>
            </a:r>
            <a:r>
              <a:rPr lang="en-US" sz="1200" dirty="0"/>
              <a:t> </a:t>
            </a:r>
            <a:r>
              <a:rPr lang="en-US" sz="1200" dirty="0" err="1"/>
              <a:t>professionnel</a:t>
            </a:r>
            <a:r>
              <a:rPr lang="en-US" sz="1200" dirty="0"/>
              <a:t>, </a:t>
            </a:r>
            <a:r>
              <a:rPr lang="en-US" sz="1200" dirty="0" err="1"/>
              <a:t>c'est</a:t>
            </a:r>
            <a:r>
              <a:rPr lang="en-US" sz="1200" dirty="0"/>
              <a:t> inacceptable. Un </a:t>
            </a:r>
            <a:r>
              <a:rPr lang="en-US" sz="1200" dirty="0" err="1"/>
              <a:t>enseignant</a:t>
            </a:r>
            <a:r>
              <a:rPr lang="en-US" sz="1200" dirty="0"/>
              <a:t> ne </a:t>
            </a:r>
            <a:r>
              <a:rPr lang="en-US" sz="1200" dirty="0" err="1"/>
              <a:t>peut</a:t>
            </a:r>
            <a:r>
              <a:rPr lang="en-US" sz="1200" dirty="0"/>
              <a:t> pas </a:t>
            </a:r>
            <a:r>
              <a:rPr lang="en-US" sz="1200" dirty="0" err="1"/>
              <a:t>fournir</a:t>
            </a:r>
            <a:r>
              <a:rPr lang="en-US" sz="1200" dirty="0"/>
              <a:t> un travail de </a:t>
            </a:r>
            <a:r>
              <a:rPr lang="en-US" sz="1200" dirty="0" err="1"/>
              <a:t>qualité</a:t>
            </a:r>
            <a:r>
              <a:rPr lang="en-US" sz="1200" dirty="0"/>
              <a:t> </a:t>
            </a:r>
            <a:r>
              <a:rPr lang="en-US" sz="1200" dirty="0" err="1"/>
              <a:t>s'il</a:t>
            </a:r>
            <a:r>
              <a:rPr lang="en-US" sz="1200" dirty="0"/>
              <a:t> </a:t>
            </a:r>
            <a:r>
              <a:rPr lang="en-US" sz="1200" dirty="0" err="1"/>
              <a:t>est</a:t>
            </a:r>
            <a:r>
              <a:rPr lang="en-US" sz="1200" dirty="0"/>
              <a:t> </a:t>
            </a:r>
            <a:r>
              <a:rPr lang="en-US" sz="1200" dirty="0" err="1"/>
              <a:t>stressé</a:t>
            </a:r>
            <a:r>
              <a:rPr lang="en-US" sz="1200" dirty="0"/>
              <a:t>, </a:t>
            </a:r>
            <a:r>
              <a:rPr lang="en-US" sz="1200" dirty="0" err="1"/>
              <a:t>épuisé</a:t>
            </a:r>
            <a:r>
              <a:rPr lang="en-US" sz="1200" dirty="0"/>
              <a:t> </a:t>
            </a:r>
            <a:r>
              <a:rPr lang="en-US" sz="1200" dirty="0" err="1"/>
              <a:t>ou</a:t>
            </a:r>
            <a:r>
              <a:rPr lang="en-US" sz="1200" dirty="0"/>
              <a:t> </a:t>
            </a:r>
            <a:r>
              <a:rPr lang="en-US" sz="1200" dirty="0" err="1"/>
              <a:t>mécontent</a:t>
            </a:r>
            <a:r>
              <a:rPr lang="en-US" sz="1200" dirty="0"/>
              <a:t>.”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421105" y="4056480"/>
            <a:ext cx="2267774" cy="651600"/>
          </a:xfrm>
          <a:prstGeom prst="wedgeRoundRectCallout">
            <a:avLst>
              <a:gd name="adj1" fmla="val -54845"/>
              <a:gd name="adj2" fmla="val 18787"/>
              <a:gd name="adj3" fmla="val 16667"/>
            </a:avLst>
          </a:prstGeom>
          <a:solidFill>
            <a:srgbClr val="A63E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 do not have enough information about the strategic plan.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615488" y="414720"/>
            <a:ext cx="5161111" cy="1035411"/>
          </a:xfrm>
          <a:prstGeom prst="wedgeRoundRectCallout">
            <a:avLst>
              <a:gd name="adj1" fmla="val -53083"/>
              <a:gd name="adj2" fmla="val 19837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CSF needs to be more pro-active in dealing with the overcrowding. Every year there is a last minute solution to the overcrowding at Anne Hebert: portables, more portables and now an annex with only 3 classes. The annex is so small that is only accommodates the new students and the school still uses portables for all students in grade 4,5 and 6.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317437" y="2980800"/>
            <a:ext cx="4253562" cy="609120"/>
          </a:xfrm>
          <a:prstGeom prst="wedgeRoundRectCallout">
            <a:avLst>
              <a:gd name="adj1" fmla="val -52601"/>
              <a:gd name="adj2" fmla="val 2108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Plus de </a:t>
            </a:r>
            <a:r>
              <a:rPr lang="en-US" sz="1200" dirty="0" err="1"/>
              <a:t>détails</a:t>
            </a:r>
            <a:r>
              <a:rPr lang="en-US" sz="1200" dirty="0"/>
              <a:t> </a:t>
            </a:r>
            <a:r>
              <a:rPr lang="en-US" sz="1200" dirty="0" err="1" smtClean="0"/>
              <a:t>pratiques</a:t>
            </a:r>
            <a:r>
              <a:rPr lang="en-US" sz="1200" dirty="0" smtClean="0"/>
              <a:t>.  Le </a:t>
            </a:r>
            <a:r>
              <a:rPr lang="en-US" sz="1200" dirty="0"/>
              <a:t>plan </a:t>
            </a:r>
            <a:r>
              <a:rPr lang="en-US" sz="1200" dirty="0" err="1"/>
              <a:t>stratégique</a:t>
            </a:r>
            <a:r>
              <a:rPr lang="en-US" sz="1200" dirty="0"/>
              <a:t> </a:t>
            </a:r>
            <a:r>
              <a:rPr lang="en-US" sz="1200" dirty="0" err="1"/>
              <a:t>sonne</a:t>
            </a:r>
            <a:r>
              <a:rPr lang="en-US" sz="1200" dirty="0"/>
              <a:t> </a:t>
            </a:r>
            <a:r>
              <a:rPr lang="en-US" sz="1200" dirty="0" err="1"/>
              <a:t>très</a:t>
            </a:r>
            <a:r>
              <a:rPr lang="en-US" sz="1200" dirty="0"/>
              <a:t> </a:t>
            </a:r>
            <a:r>
              <a:rPr lang="en-US" sz="1200" dirty="0" err="1"/>
              <a:t>bien</a:t>
            </a:r>
            <a:r>
              <a:rPr lang="en-US" sz="1200" dirty="0"/>
              <a:t>, </a:t>
            </a:r>
            <a:r>
              <a:rPr lang="en-US" sz="1200" dirty="0" err="1"/>
              <a:t>j'aimerais</a:t>
            </a:r>
            <a:r>
              <a:rPr lang="en-US" sz="1200" dirty="0"/>
              <a:t> entendre de </a:t>
            </a:r>
            <a:r>
              <a:rPr lang="en-US" sz="1200" dirty="0" err="1"/>
              <a:t>façon</a:t>
            </a:r>
            <a:r>
              <a:rPr lang="en-US" sz="1200" dirty="0"/>
              <a:t> </a:t>
            </a:r>
            <a:r>
              <a:rPr lang="en-US" sz="1200" dirty="0" err="1"/>
              <a:t>pratique</a:t>
            </a:r>
            <a:r>
              <a:rPr lang="en-US" sz="1200" dirty="0"/>
              <a:t> comment </a:t>
            </a:r>
            <a:r>
              <a:rPr lang="en-US" sz="1200" dirty="0" err="1"/>
              <a:t>est-il</a:t>
            </a:r>
            <a:r>
              <a:rPr lang="en-US" sz="1200" dirty="0"/>
              <a:t> </a:t>
            </a:r>
            <a:r>
              <a:rPr lang="en-US" sz="1200" dirty="0" err="1"/>
              <a:t>mise</a:t>
            </a:r>
            <a:r>
              <a:rPr lang="en-US" sz="1200" dirty="0"/>
              <a:t> en place </a:t>
            </a:r>
            <a:r>
              <a:rPr lang="en-US" sz="1200" dirty="0" err="1"/>
              <a:t>sur</a:t>
            </a:r>
            <a:r>
              <a:rPr lang="en-US" sz="1200" dirty="0"/>
              <a:t> le terrain, entendre des </a:t>
            </a:r>
            <a:r>
              <a:rPr lang="en-US" sz="1200" dirty="0" err="1"/>
              <a:t>exemples</a:t>
            </a:r>
            <a:r>
              <a:rPr lang="en-US" sz="12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79209463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Resources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4292" y="2727624"/>
            <a:ext cx="4225706" cy="210464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Helvetica"/>
                <a:ea typeface="Helvetica Light" charset="0"/>
                <a:cs typeface="Helvetica"/>
              </a:rPr>
              <a:t>Working with Results Document</a:t>
            </a:r>
          </a:p>
          <a:p>
            <a:pPr marL="0" indent="0">
              <a:buNone/>
            </a:pPr>
            <a:endParaRPr lang="en-US" sz="1000" dirty="0">
              <a:latin typeface="Helvetica"/>
              <a:ea typeface="Helvetica Light" charset="0"/>
              <a:cs typeface="Helvetica"/>
            </a:endParaRPr>
          </a:p>
          <a:p>
            <a:r>
              <a:rPr lang="en-US" dirty="0"/>
              <a:t>Identify questions and topics for further exploration</a:t>
            </a:r>
          </a:p>
          <a:p>
            <a:r>
              <a:rPr lang="en-US" dirty="0"/>
              <a:t>Find overarching connections</a:t>
            </a:r>
          </a:p>
          <a:p>
            <a:r>
              <a:rPr lang="en-US" dirty="0"/>
              <a:t>Plan and prioritize action steps</a:t>
            </a:r>
          </a:p>
        </p:txBody>
      </p:sp>
      <p:sp>
        <p:nvSpPr>
          <p:cNvPr id="10" name="Oval 9"/>
          <p:cNvSpPr/>
          <p:nvPr/>
        </p:nvSpPr>
        <p:spPr>
          <a:xfrm>
            <a:off x="1746504" y="1453896"/>
            <a:ext cx="859536" cy="85953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746504" y="1463040"/>
            <a:ext cx="859536" cy="85953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000" b="1" dirty="0">
                <a:latin typeface="Helvetica Light" charset="0"/>
                <a:ea typeface="Helvetica Light" charset="0"/>
                <a:cs typeface="Helvetica Light" charset="0"/>
              </a:rPr>
              <a:t>1</a:t>
            </a:r>
            <a:endParaRPr lang="en-US" sz="4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00800" y="1453896"/>
            <a:ext cx="859536" cy="85953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00800" y="1463040"/>
            <a:ext cx="859536" cy="85953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000" b="1" dirty="0">
                <a:latin typeface="Helvetica Light" charset="0"/>
                <a:ea typeface="Helvetica Light" charset="0"/>
                <a:cs typeface="Helvetica Light" charset="0"/>
              </a:rPr>
              <a:t>2</a:t>
            </a:r>
            <a:endParaRPr lang="en-US" sz="4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74" y="2694777"/>
            <a:ext cx="3414522" cy="2104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517" y="2766387"/>
            <a:ext cx="1992853" cy="159462"/>
          </a:xfrm>
          <a:prstGeom prst="rect">
            <a:avLst/>
          </a:prstGeom>
          <a:solidFill>
            <a:schemeClr val="bg1"/>
          </a:solidFill>
        </p:spPr>
        <p:txBody>
          <a:bodyPr wrap="none" tIns="0" bIns="36000" rtlCol="0">
            <a:spAutoFit/>
          </a:bodyPr>
          <a:lstStyle/>
          <a:p>
            <a:r>
              <a:rPr lang="en-US" sz="800" dirty="0"/>
              <a:t>http://discoverstep.thoughtexchange.com/</a:t>
            </a:r>
          </a:p>
        </p:txBody>
      </p:sp>
    </p:spTree>
    <p:extLst>
      <p:ext uri="{BB962C8B-B14F-4D97-AF65-F5344CB8AC3E}">
        <p14:creationId xmlns:p14="http://schemas.microsoft.com/office/powerpoint/2010/main" val="465958706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72304" y="788360"/>
            <a:ext cx="8300624" cy="4355140"/>
          </a:xfrm>
        </p:spPr>
        <p:txBody>
          <a:bodyPr/>
          <a:lstStyle/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Share and celebrate your results!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Review results and further develop your understanding</a:t>
            </a:r>
          </a:p>
          <a:p>
            <a:pPr>
              <a:buFont typeface="Arial"/>
              <a:buChar char="•"/>
            </a:pPr>
            <a:r>
              <a:rPr lang="en-US" sz="2400" dirty="0"/>
              <a:t>Consider questions you have for further analysis.</a:t>
            </a:r>
          </a:p>
          <a:p>
            <a:pPr>
              <a:buFont typeface="Arial"/>
              <a:buChar char="•"/>
            </a:pPr>
            <a:r>
              <a:rPr lang="en-US" sz="2400" dirty="0"/>
              <a:t>Schedule a follow-up call for two weeks from now.</a:t>
            </a:r>
          </a:p>
          <a:p>
            <a:pPr>
              <a:buFont typeface="Arial"/>
              <a:buChar char="•"/>
            </a:pPr>
            <a:r>
              <a:rPr lang="en-US" sz="2400" dirty="0"/>
              <a:t>Begin thinking about a plan for your next engagement.</a:t>
            </a:r>
          </a:p>
          <a:p>
            <a:pPr>
              <a:buFont typeface="Arial"/>
              <a:buChar char="•"/>
            </a:pPr>
            <a:r>
              <a:rPr lang="en-US" sz="2400" dirty="0"/>
              <a:t>Look forward to a review with our team.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Next Steps – Taking Action</a:t>
            </a:r>
          </a:p>
        </p:txBody>
      </p:sp>
    </p:spTree>
    <p:extLst>
      <p:ext uri="{BB962C8B-B14F-4D97-AF65-F5344CB8AC3E}">
        <p14:creationId xmlns:p14="http://schemas.microsoft.com/office/powerpoint/2010/main" val="1101618833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2303" y="2688336"/>
            <a:ext cx="5192473" cy="1737360"/>
          </a:xfrm>
        </p:spPr>
        <p:txBody>
          <a:bodyPr anchor="t"/>
          <a:lstStyle/>
          <a:p>
            <a:pPr marL="0" indent="0">
              <a:buNone/>
            </a:pPr>
            <a:r>
              <a:rPr lang="en-US" sz="2500" dirty="0" smtClean="0"/>
              <a:t>Christine </a:t>
            </a:r>
            <a:r>
              <a:rPr lang="en-US" sz="2500" b="1" dirty="0" err="1" smtClean="0"/>
              <a:t>Duguay</a:t>
            </a:r>
            <a:endParaRPr lang="en-US" sz="2500" b="1" dirty="0"/>
          </a:p>
          <a:p>
            <a:pPr marL="0" indent="0">
              <a:buNone/>
            </a:pPr>
            <a:r>
              <a:rPr lang="en-US" sz="1800" i="1" dirty="0" smtClean="0"/>
              <a:t>Service Delivery Manager</a:t>
            </a: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800-361-9027 </a:t>
            </a:r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x244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Helvetica" charset="0"/>
                <a:ea typeface="Helvetica" charset="0"/>
                <a:cs typeface="Helvetica" charset="0"/>
              </a:rPr>
              <a:t>Christine.duguay@thoughtexchange.com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67819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Understanding Top Thoughts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Digging Deeper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Next Steps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17388490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/>
              <a:t>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047" y="510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616604"/>
            <a:ext cx="4522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PARTICIPATION OPEN BETWEEN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01103" y="2286184"/>
            <a:ext cx="2920410" cy="39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3277688"/>
            <a:ext cx="4522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TO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22613" y="2640231"/>
            <a:ext cx="4621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THOUGHTEXCHANGE PROCESSES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54815" y="3281465"/>
            <a:ext cx="2920410" cy="39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2617496"/>
            <a:ext cx="4522613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September 21, 2017</a:t>
            </a:r>
            <a:endParaRPr 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779869"/>
            <a:ext cx="4522613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October 16, 2017</a:t>
            </a:r>
            <a:endParaRPr 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22613" y="1430627"/>
            <a:ext cx="46213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7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42</a:t>
            </a:r>
            <a:endParaRPr lang="en-US" sz="70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2613" y="3541841"/>
            <a:ext cx="4621387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Parents, Guardians, Staff Members, Community Members, Students and Others</a:t>
            </a:r>
            <a:endParaRPr 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37697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Overview - Steps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5" y="1102486"/>
            <a:ext cx="8292352" cy="37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3547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96" y="1"/>
            <a:ext cx="2414703" cy="24231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What are some of the most important things we should be focusing on to continue to improve?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dirty="0" smtClean="0"/>
              <a:t>What are some things you appreciate about the student school experience at the CSF?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smtClean="0"/>
              <a:t>What questions or thoughts do you have about the CSF2021 strategic plan and the direction of the school district?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2305" y="-1"/>
            <a:ext cx="5991920" cy="914401"/>
          </a:xfrm>
        </p:spPr>
        <p:txBody>
          <a:bodyPr/>
          <a:lstStyle/>
          <a:p>
            <a:r>
              <a:rPr lang="en-US" dirty="0"/>
              <a:t>Overview - Questions</a:t>
            </a:r>
          </a:p>
        </p:txBody>
      </p:sp>
    </p:spTree>
    <p:extLst>
      <p:ext uri="{BB962C8B-B14F-4D97-AF65-F5344CB8AC3E}">
        <p14:creationId xmlns:p14="http://schemas.microsoft.com/office/powerpoint/2010/main" val="1913762810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- Participation Numbers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1,989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3,091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128,818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PEOPLE</a:t>
            </a:r>
            <a:br>
              <a:rPr lang="en-US" dirty="0"/>
            </a:br>
            <a:r>
              <a:rPr lang="en-US" dirty="0"/>
              <a:t>PARTICIPATED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THOUGHTS CONTRIBUTED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STARS </a:t>
            </a:r>
            <a:br>
              <a:rPr lang="en-US" dirty="0"/>
            </a:br>
            <a:r>
              <a:rPr lang="en-US" dirty="0"/>
              <a:t>ASSIGNED</a:t>
            </a:r>
          </a:p>
        </p:txBody>
      </p:sp>
    </p:spTree>
    <p:extLst>
      <p:ext uri="{BB962C8B-B14F-4D97-AF65-F5344CB8AC3E}">
        <p14:creationId xmlns:p14="http://schemas.microsoft.com/office/powerpoint/2010/main" val="779740694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- Demographic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2238" y="1536430"/>
            <a:ext cx="2157902" cy="527235"/>
          </a:xfrm>
        </p:spPr>
        <p:txBody>
          <a:bodyPr/>
          <a:lstStyle/>
          <a:p>
            <a:r>
              <a:rPr lang="en-US" b="0" dirty="0" smtClean="0"/>
              <a:t>Parents/Guardian</a:t>
            </a:r>
            <a:endParaRPr lang="en-US" b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26394" y="919997"/>
            <a:ext cx="2175844" cy="1075316"/>
          </a:xfrm>
        </p:spPr>
        <p:txBody>
          <a:bodyPr/>
          <a:lstStyle/>
          <a:p>
            <a:r>
              <a:rPr lang="en-US" dirty="0" smtClean="0"/>
              <a:t>82%%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735984" y="1536430"/>
            <a:ext cx="2157902" cy="527235"/>
          </a:xfrm>
        </p:spPr>
        <p:txBody>
          <a:bodyPr/>
          <a:lstStyle/>
          <a:p>
            <a:r>
              <a:rPr lang="en-US" b="0" dirty="0" smtClean="0">
                <a:latin typeface="Helvetica"/>
                <a:cs typeface="Helvetica"/>
              </a:rPr>
              <a:t>Other</a:t>
            </a:r>
            <a:endParaRPr lang="en-US" b="0" dirty="0">
              <a:latin typeface="Helvetica"/>
              <a:cs typeface="Helvetica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560140" y="919997"/>
            <a:ext cx="2175844" cy="1075316"/>
          </a:xfrm>
        </p:spPr>
        <p:txBody>
          <a:bodyPr/>
          <a:lstStyle/>
          <a:p>
            <a:r>
              <a:rPr lang="en-US" dirty="0" smtClean="0"/>
              <a:t>1%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2402238" y="2671836"/>
            <a:ext cx="2157902" cy="527235"/>
          </a:xfrm>
        </p:spPr>
        <p:txBody>
          <a:bodyPr/>
          <a:lstStyle/>
          <a:p>
            <a:r>
              <a:rPr lang="en-US" b="0" dirty="0" smtClean="0"/>
              <a:t>Staff Members</a:t>
            </a:r>
            <a:endParaRPr lang="en-US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226394" y="2055403"/>
            <a:ext cx="2175844" cy="1075316"/>
          </a:xfrm>
        </p:spPr>
        <p:txBody>
          <a:bodyPr/>
          <a:lstStyle/>
          <a:p>
            <a:r>
              <a:rPr lang="en-US" dirty="0" smtClean="0"/>
              <a:t>14%</a:t>
            </a:r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/>
        </p:nvSpPr>
        <p:spPr>
          <a:xfrm>
            <a:off x="2396382" y="3808957"/>
            <a:ext cx="2157902" cy="52723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1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Community Members</a:t>
            </a:r>
            <a:endParaRPr lang="en-US" b="0" dirty="0"/>
          </a:p>
        </p:txBody>
      </p:sp>
      <p:sp>
        <p:nvSpPr>
          <p:cNvPr id="24" name="Text Placeholder 17"/>
          <p:cNvSpPr txBox="1">
            <a:spLocks/>
          </p:cNvSpPr>
          <p:nvPr/>
        </p:nvSpPr>
        <p:spPr>
          <a:xfrm>
            <a:off x="220538" y="3192524"/>
            <a:ext cx="2175844" cy="1075316"/>
          </a:xfrm>
          <a:prstGeom prst="rect">
            <a:avLst/>
          </a:prstGeom>
        </p:spPr>
        <p:txBody>
          <a:bodyPr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6000" b="0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3%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60773583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Top Thoughts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2304" y="914402"/>
            <a:ext cx="8300624" cy="308152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Three Tips for Understanding Top Thoughts</a:t>
            </a:r>
          </a:p>
          <a:p>
            <a:r>
              <a:rPr lang="en-US" sz="2400" dirty="0"/>
              <a:t>All thoughts are important and true for that individual.</a:t>
            </a:r>
          </a:p>
          <a:p>
            <a:r>
              <a:rPr lang="en-US" sz="2400"/>
              <a:t>Top Thoughts </a:t>
            </a:r>
            <a:r>
              <a:rPr lang="en-US" sz="2400" dirty="0"/>
              <a:t>are what was important to participants </a:t>
            </a:r>
            <a:br>
              <a:rPr lang="en-US" sz="2400" dirty="0"/>
            </a:br>
            <a:r>
              <a:rPr lang="en-US" sz="2400" dirty="0"/>
              <a:t>during Star.</a:t>
            </a:r>
          </a:p>
          <a:p>
            <a:r>
              <a:rPr lang="en-US" sz="2400" dirty="0"/>
              <a:t>Simply reading the top prioritized thoughts is powerful.</a:t>
            </a:r>
          </a:p>
        </p:txBody>
      </p:sp>
    </p:spTree>
    <p:extLst>
      <p:ext uri="{BB962C8B-B14F-4D97-AF65-F5344CB8AC3E}">
        <p14:creationId xmlns:p14="http://schemas.microsoft.com/office/powerpoint/2010/main" val="1599458016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Digging Deeper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72303" y="1106425"/>
            <a:ext cx="4150313" cy="466344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BUILDING UNDERSTANDING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889690" y="1106424"/>
            <a:ext cx="4155542" cy="46634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ANALYSIS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72304" y="1680553"/>
            <a:ext cx="3897480" cy="3462948"/>
          </a:xfrm>
          <a:prstGeom prst="rect">
            <a:avLst/>
          </a:prstGeo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Interesting to read thoughts in both the themed and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un-themed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Using filters can sharpen insights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Sorting by stars, people and passion can help answer questions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959802" y="1680553"/>
            <a:ext cx="3897480" cy="346294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Thoughts are themed to provide quick access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Bar charts show where people have assigned their stars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across themes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Specific topics and groups can be analyzed more deeply so you can understand issues better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22616" y="1193369"/>
            <a:ext cx="0" cy="333988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649226"/>
      </p:ext>
    </p:extLst>
  </p:cSld>
  <p:clrMapOvr>
    <a:masterClrMapping/>
  </p:clrMapOvr>
  <p:transition xmlns:p14="http://schemas.microsoft.com/office/powerpoint/2010/main" spd="slow">
    <p:push dir="u"/>
  </p:transition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18370952DE614ABA396167484DB35D" ma:contentTypeVersion="13" ma:contentTypeDescription="Crée un document." ma:contentTypeScope="" ma:versionID="4a3a70e67ae3afded034f87713e7eded">
  <xsd:schema xmlns:xsd="http://www.w3.org/2001/XMLSchema" xmlns:xs="http://www.w3.org/2001/XMLSchema" xmlns:p="http://schemas.microsoft.com/office/2006/metadata/properties" xmlns:ns2="a83d357d-0563-41b6-a12b-2a7cdba83400" xmlns:ns3="1e98a4e4-3fcb-4910-8a2a-15cc89547a32" targetNamespace="http://schemas.microsoft.com/office/2006/metadata/properties" ma:root="true" ma:fieldsID="12a3583a763123b43075db56d20f2fcb" ns2:_="" ns3:_="">
    <xsd:import namespace="a83d357d-0563-41b6-a12b-2a7cdba83400"/>
    <xsd:import namespace="1e98a4e4-3fcb-4910-8a2a-15cc89547a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d357d-0563-41b6-a12b-2a7cdba83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32ecfb66-a471-4113-ac05-62ef8d3b71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8a4e4-3fcb-4910-8a2a-15cc89547a3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4712379-4f06-4118-8034-1ef79499427e}" ma:internalName="TaxCatchAll" ma:showField="CatchAllData" ma:web="1e98a4e4-3fcb-4910-8a2a-15cc89547a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3d357d-0563-41b6-a12b-2a7cdba83400">
      <Terms xmlns="http://schemas.microsoft.com/office/infopath/2007/PartnerControls"/>
    </lcf76f155ced4ddcb4097134ff3c332f>
    <TaxCatchAll xmlns="1e98a4e4-3fcb-4910-8a2a-15cc89547a32" xsi:nil="true"/>
  </documentManagement>
</p:properties>
</file>

<file path=customXml/itemProps1.xml><?xml version="1.0" encoding="utf-8"?>
<ds:datastoreItem xmlns:ds="http://schemas.openxmlformats.org/officeDocument/2006/customXml" ds:itemID="{3C204A03-CF89-4FCE-811D-69D79F3D8D94}"/>
</file>

<file path=customXml/itemProps2.xml><?xml version="1.0" encoding="utf-8"?>
<ds:datastoreItem xmlns:ds="http://schemas.openxmlformats.org/officeDocument/2006/customXml" ds:itemID="{59B1A178-EB44-42DB-BD05-C36F3CC529DE}"/>
</file>

<file path=customXml/itemProps3.xml><?xml version="1.0" encoding="utf-8"?>
<ds:datastoreItem xmlns:ds="http://schemas.openxmlformats.org/officeDocument/2006/customXml" ds:itemID="{AAF95AB6-0A4A-4208-8417-D1765311EB6F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13078</TotalTime>
  <Words>903</Words>
  <Application>Microsoft Macintosh PowerPoint</Application>
  <PresentationFormat>On-screen Show (16:9)</PresentationFormat>
  <Paragraphs>159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Theme</vt:lpstr>
      <vt:lpstr>Strategic Plan</vt:lpstr>
      <vt:lpstr>PowerPoint Presentation</vt:lpstr>
      <vt:lpstr>PowerPoint Presentation</vt:lpstr>
      <vt:lpstr>PowerPoint Presentation</vt:lpstr>
      <vt:lpstr>PowerPoint Presentation</vt:lpstr>
      <vt:lpstr>Overview - Participation Numbers</vt:lpstr>
      <vt:lpstr>Overview - Demographic</vt:lpstr>
      <vt:lpstr>PowerPoint Presentation</vt:lpstr>
      <vt:lpstr>PowerPoint Presentation</vt:lpstr>
      <vt:lpstr>Interactive Bar Charts View the top themes and compare themes across questions</vt:lpstr>
      <vt:lpstr>Heat Maps Explore the importance of themes across different demographic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Discover: Title of Thing</dc:title>
  <dc:creator>Bridget Braun</dc:creator>
  <cp:lastModifiedBy>Christine Duguay</cp:lastModifiedBy>
  <cp:revision>142</cp:revision>
  <dcterms:created xsi:type="dcterms:W3CDTF">2016-02-04T03:11:38Z</dcterms:created>
  <dcterms:modified xsi:type="dcterms:W3CDTF">2017-10-31T23:01:50Z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0x010100E018370952DE614ABA396167484DB35D</vt:lpwstr>
  </property>
  <property fmtid="{D5CDD505-2E9C-101B-9397-08002B2CF9AE}" pid="3" name="Order">
    <vt:r8>2104200</vt:r8>
  </property>
</Properties>
</file>